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6" r:id="rId3"/>
    <p:sldId id="257" r:id="rId4"/>
    <p:sldId id="259" r:id="rId5"/>
    <p:sldId id="270" r:id="rId6"/>
    <p:sldId id="260" r:id="rId7"/>
    <p:sldId id="269" r:id="rId8"/>
    <p:sldId id="262" r:id="rId9"/>
    <p:sldId id="258" r:id="rId10"/>
    <p:sldId id="261" r:id="rId11"/>
    <p:sldId id="265" r:id="rId1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23" name="Dreptunghi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reptunghi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reptunghi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reptunghi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reptunghi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Dreptunghi rotunjit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Dreptunghi rotunjit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reptunghi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reptunghi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reptunghi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reptunghi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u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o-RO" smtClean="0"/>
              <a:t>Clic pentru editare stil titlu</a:t>
            </a:r>
            <a:endParaRPr kumimoji="0" lang="en-US"/>
          </a:p>
        </p:txBody>
      </p:sp>
      <p:sp>
        <p:nvSpPr>
          <p:cNvPr id="9" name="Subtitlu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Clic pentru a edita stilul de subtitlu</a:t>
            </a:r>
            <a:endParaRPr kumimoji="0" lang="en-US"/>
          </a:p>
        </p:txBody>
      </p:sp>
      <p:sp>
        <p:nvSpPr>
          <p:cNvPr id="28" name="Substituent dată 27"/>
          <p:cNvSpPr>
            <a:spLocks noGrp="1"/>
          </p:cNvSpPr>
          <p:nvPr>
            <p:ph type="dt" sz="half" idx="10"/>
          </p:nvPr>
        </p:nvSpPr>
        <p:spPr>
          <a:xfrm>
            <a:off x="6705600" y="4206240"/>
            <a:ext cx="960120" cy="457200"/>
          </a:xfrm>
        </p:spPr>
        <p:txBody>
          <a:bodyPr/>
          <a:lstStyle/>
          <a:p>
            <a:fld id="{FCE5CAE3-E66C-483F-9A91-133D66834A8A}" type="datetimeFigureOut">
              <a:rPr lang="ro-RO" smtClean="0"/>
              <a:t>29.01.2017</a:t>
            </a:fld>
            <a:endParaRPr lang="ro-RO"/>
          </a:p>
        </p:txBody>
      </p:sp>
      <p:sp>
        <p:nvSpPr>
          <p:cNvPr id="17" name="Substituent subsol 16"/>
          <p:cNvSpPr>
            <a:spLocks noGrp="1"/>
          </p:cNvSpPr>
          <p:nvPr>
            <p:ph type="ftr" sz="quarter" idx="11"/>
          </p:nvPr>
        </p:nvSpPr>
        <p:spPr>
          <a:xfrm>
            <a:off x="5410200" y="4205288"/>
            <a:ext cx="1295400" cy="457200"/>
          </a:xfrm>
        </p:spPr>
        <p:txBody>
          <a:bodyPr/>
          <a:lstStyle/>
          <a:p>
            <a:endParaRPr lang="ro-RO"/>
          </a:p>
        </p:txBody>
      </p:sp>
      <p:sp>
        <p:nvSpPr>
          <p:cNvPr id="29" name="Substituent număr diapozitiv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D8D6F0-A759-4B40-A209-1431F2B80A59}"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Clic pentru editare stil titlu</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FCE5CAE3-E66C-483F-9A91-133D66834A8A}" type="datetimeFigureOut">
              <a:rPr lang="ro-RO" smtClean="0"/>
              <a:t>29.01.2017</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781800" y="1143000"/>
            <a:ext cx="1905000" cy="5486400"/>
          </a:xfrm>
        </p:spPr>
        <p:txBody>
          <a:bodyPr vert="eaVer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457200" y="1143000"/>
            <a:ext cx="6248400" cy="5486400"/>
          </a:xfrm>
        </p:spPr>
        <p:txBody>
          <a:bodyPr vert="eaVer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FCE5CAE3-E66C-483F-9A91-133D66834A8A}" type="datetimeFigureOut">
              <a:rPr lang="ro-RO" smtClean="0"/>
              <a:t>29.01.2017</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Clic pentru editare stil titlu</a:t>
            </a:r>
            <a:endParaRPr kumimoji="0" lang="en-US"/>
          </a:p>
        </p:txBody>
      </p:sp>
      <p:sp>
        <p:nvSpPr>
          <p:cNvPr id="3" name="Substituent conținut 2"/>
          <p:cNvSpPr>
            <a:spLocks noGrp="1"/>
          </p:cNvSpPr>
          <p:nvPr>
            <p:ph idx="1"/>
          </p:nvPr>
        </p:nvSpPr>
        <p:spPr/>
        <p:txBody>
          <a:bodyPr/>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FCE5CAE3-E66C-483F-9A91-133D66834A8A}" type="datetimeFigureOut">
              <a:rPr lang="ro-RO" smtClean="0"/>
              <a:t>29.01.2017</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o-RO" smtClean="0"/>
              <a:t>Clic pentru editare stil titlu</a:t>
            </a:r>
            <a:endParaRPr kumimoji="0" lang="en-US"/>
          </a:p>
        </p:txBody>
      </p:sp>
      <p:sp>
        <p:nvSpPr>
          <p:cNvPr id="3" name="Substituent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Clic pentru editare stiluri text Coordonator</a:t>
            </a:r>
          </a:p>
        </p:txBody>
      </p:sp>
      <p:sp>
        <p:nvSpPr>
          <p:cNvPr id="4" name="Substituent dată 3"/>
          <p:cNvSpPr>
            <a:spLocks noGrp="1"/>
          </p:cNvSpPr>
          <p:nvPr>
            <p:ph type="dt" sz="half" idx="10"/>
          </p:nvPr>
        </p:nvSpPr>
        <p:spPr/>
        <p:txBody>
          <a:bodyPr/>
          <a:lstStyle/>
          <a:p>
            <a:fld id="{FCE5CAE3-E66C-483F-9A91-133D66834A8A}" type="datetimeFigureOut">
              <a:rPr lang="ro-RO" smtClean="0"/>
              <a:t>29.01.2017</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Clic pentru editare stil titlu</a:t>
            </a:r>
            <a:endParaRPr kumimoji="0" lang="en-US"/>
          </a:p>
        </p:txBody>
      </p:sp>
      <p:sp>
        <p:nvSpPr>
          <p:cNvPr id="3" name="Substituent conținut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FCE5CAE3-E66C-483F-9A91-133D66834A8A}" type="datetimeFigureOut">
              <a:rPr lang="ro-RO" smtClean="0"/>
              <a:t>29.01.2017</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381000" y="1143000"/>
            <a:ext cx="8382000" cy="1069848"/>
          </a:xfrm>
        </p:spPr>
        <p:txBody>
          <a:bodyPr anchor="ctr"/>
          <a:lstStyle>
            <a:lvl1pPr>
              <a:defRPr sz="4000" b="0" i="0" cap="none" baseline="0"/>
            </a:lvl1pPr>
          </a:lstStyle>
          <a:p>
            <a:r>
              <a:rPr kumimoji="0" lang="ro-RO" smtClean="0"/>
              <a:t>Clic pentru editare stil titlu</a:t>
            </a:r>
            <a:endParaRPr kumimoji="0" lang="en-US"/>
          </a:p>
        </p:txBody>
      </p:sp>
      <p:sp>
        <p:nvSpPr>
          <p:cNvPr id="3" name="Substituent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Clic pentru editare stiluri text Coordonator</a:t>
            </a:r>
          </a:p>
        </p:txBody>
      </p:sp>
      <p:sp>
        <p:nvSpPr>
          <p:cNvPr id="4" name="Substituent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Clic pentru editare stiluri text Coordonator</a:t>
            </a:r>
          </a:p>
        </p:txBody>
      </p:sp>
      <p:sp>
        <p:nvSpPr>
          <p:cNvPr id="5" name="Substituent conținut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6" name="Substituent dată 25"/>
          <p:cNvSpPr>
            <a:spLocks noGrp="1"/>
          </p:cNvSpPr>
          <p:nvPr>
            <p:ph type="dt" sz="half" idx="10"/>
          </p:nvPr>
        </p:nvSpPr>
        <p:spPr/>
        <p:txBody>
          <a:bodyPr rtlCol="0"/>
          <a:lstStyle/>
          <a:p>
            <a:fld id="{FCE5CAE3-E66C-483F-9A91-133D66834A8A}" type="datetimeFigureOut">
              <a:rPr lang="ro-RO" smtClean="0"/>
              <a:t>29.01.2017</a:t>
            </a:fld>
            <a:endParaRPr lang="ro-RO"/>
          </a:p>
        </p:txBody>
      </p:sp>
      <p:sp>
        <p:nvSpPr>
          <p:cNvPr id="27" name="Substituent număr diapozitiv 26"/>
          <p:cNvSpPr>
            <a:spLocks noGrp="1"/>
          </p:cNvSpPr>
          <p:nvPr>
            <p:ph type="sldNum" sz="quarter" idx="11"/>
          </p:nvPr>
        </p:nvSpPr>
        <p:spPr/>
        <p:txBody>
          <a:bodyPr rtlCol="0"/>
          <a:lstStyle/>
          <a:p>
            <a:fld id="{B6D8D6F0-A759-4B40-A209-1431F2B80A59}" type="slidenum">
              <a:rPr lang="ro-RO" smtClean="0"/>
              <a:t>‹#›</a:t>
            </a:fld>
            <a:endParaRPr lang="ro-RO"/>
          </a:p>
        </p:txBody>
      </p:sp>
      <p:sp>
        <p:nvSpPr>
          <p:cNvPr id="28" name="Substituent subsol 27"/>
          <p:cNvSpPr>
            <a:spLocks noGrp="1"/>
          </p:cNvSpPr>
          <p:nvPr>
            <p:ph type="ftr" sz="quarter" idx="12"/>
          </p:nvPr>
        </p:nvSpPr>
        <p:spPr/>
        <p:txBody>
          <a:bodyPr rtlCol="0"/>
          <a:lstStyle/>
          <a:p>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o-RO" smtClean="0"/>
              <a:t>Clic pentru editare stil titlu</a:t>
            </a:r>
            <a:endParaRPr kumimoji="0" lang="en-US"/>
          </a:p>
        </p:txBody>
      </p:sp>
      <p:sp>
        <p:nvSpPr>
          <p:cNvPr id="3" name="Substituent dată 2"/>
          <p:cNvSpPr>
            <a:spLocks noGrp="1"/>
          </p:cNvSpPr>
          <p:nvPr>
            <p:ph type="dt" sz="half" idx="10"/>
          </p:nvPr>
        </p:nvSpPr>
        <p:spPr>
          <a:xfrm>
            <a:off x="6583680" y="612648"/>
            <a:ext cx="957264" cy="457200"/>
          </a:xfrm>
        </p:spPr>
        <p:txBody>
          <a:bodyPr/>
          <a:lstStyle/>
          <a:p>
            <a:fld id="{FCE5CAE3-E66C-483F-9A91-133D66834A8A}" type="datetimeFigureOut">
              <a:rPr lang="ro-RO" smtClean="0"/>
              <a:t>29.01.2017</a:t>
            </a:fld>
            <a:endParaRPr lang="ro-RO"/>
          </a:p>
        </p:txBody>
      </p:sp>
      <p:sp>
        <p:nvSpPr>
          <p:cNvPr id="4" name="Substituent subsol 3"/>
          <p:cNvSpPr>
            <a:spLocks noGrp="1"/>
          </p:cNvSpPr>
          <p:nvPr>
            <p:ph type="ftr" sz="quarter" idx="11"/>
          </p:nvPr>
        </p:nvSpPr>
        <p:spPr>
          <a:xfrm>
            <a:off x="5257800" y="612648"/>
            <a:ext cx="1325880" cy="457200"/>
          </a:xfrm>
        </p:spPr>
        <p:txBody>
          <a:bodyPr/>
          <a:lstStyle/>
          <a:p>
            <a:endParaRPr lang="ro-RO"/>
          </a:p>
        </p:txBody>
      </p:sp>
      <p:sp>
        <p:nvSpPr>
          <p:cNvPr id="5" name="Substituent număr diapozitiv 4"/>
          <p:cNvSpPr>
            <a:spLocks noGrp="1"/>
          </p:cNvSpPr>
          <p:nvPr>
            <p:ph type="sldNum" sz="quarter" idx="12"/>
          </p:nvPr>
        </p:nvSpPr>
        <p:spPr>
          <a:xfrm>
            <a:off x="8174736" y="2272"/>
            <a:ext cx="762000" cy="365760"/>
          </a:xfrm>
        </p:spPr>
        <p:txBody>
          <a:bodyPr/>
          <a:lstStyle/>
          <a:p>
            <a:fld id="{B6D8D6F0-A759-4B40-A209-1431F2B80A59}"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FCE5CAE3-E66C-483F-9A91-133D66834A8A}" type="datetimeFigureOut">
              <a:rPr lang="ro-RO" smtClean="0"/>
              <a:t>29.01.2017</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353496" y="1101970"/>
            <a:ext cx="3383280" cy="877824"/>
          </a:xfrm>
        </p:spPr>
        <p:txBody>
          <a:bodyPr anchor="b"/>
          <a:lstStyle>
            <a:lvl1pPr algn="l">
              <a:buNone/>
              <a:defRPr sz="1800" b="1"/>
            </a:lvl1pPr>
          </a:lstStyle>
          <a:p>
            <a:r>
              <a:rPr kumimoji="0" lang="ro-RO" smtClean="0"/>
              <a:t>Clic pentru editare stil titlu</a:t>
            </a:r>
            <a:endParaRPr kumimoji="0" lang="en-US"/>
          </a:p>
        </p:txBody>
      </p:sp>
      <p:sp>
        <p:nvSpPr>
          <p:cNvPr id="3" name="Substituent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Clic pentru editare stiluri text Coordonator</a:t>
            </a:r>
          </a:p>
        </p:txBody>
      </p:sp>
      <p:sp>
        <p:nvSpPr>
          <p:cNvPr id="4" name="Substituent conținut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FCE5CAE3-E66C-483F-9A91-133D66834A8A}" type="datetimeFigureOut">
              <a:rPr lang="ro-RO" smtClean="0"/>
              <a:t>29.01.2017</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o-RO" smtClean="0"/>
              <a:t>Clic pentru editare stil titlu</a:t>
            </a:r>
            <a:endParaRPr kumimoji="0" lang="en-US"/>
          </a:p>
        </p:txBody>
      </p:sp>
      <p:sp>
        <p:nvSpPr>
          <p:cNvPr id="3" name="Substituent i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o-RO" smtClean="0"/>
              <a:t>Faceți clic pe pictogramă pentru a adăuga o imagine</a:t>
            </a:r>
            <a:endParaRPr kumimoji="0" lang="en-US" dirty="0"/>
          </a:p>
        </p:txBody>
      </p:sp>
      <p:sp>
        <p:nvSpPr>
          <p:cNvPr id="4" name="Substituent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o-RO" smtClean="0"/>
              <a:t>Clic pentru editare stiluri text Coordonator</a:t>
            </a:r>
          </a:p>
        </p:txBody>
      </p:sp>
      <p:sp>
        <p:nvSpPr>
          <p:cNvPr id="5" name="Substituent dată 4"/>
          <p:cNvSpPr>
            <a:spLocks noGrp="1"/>
          </p:cNvSpPr>
          <p:nvPr>
            <p:ph type="dt" sz="half" idx="10"/>
          </p:nvPr>
        </p:nvSpPr>
        <p:spPr/>
        <p:txBody>
          <a:bodyPr/>
          <a:lstStyle/>
          <a:p>
            <a:fld id="{FCE5CAE3-E66C-483F-9A91-133D66834A8A}" type="datetimeFigureOut">
              <a:rPr lang="ro-RO" smtClean="0"/>
              <a:t>29.01.2017</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reptunghi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reptunghi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reptunghi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reptunghi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reptunghi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Dreptunghi rotunjit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Dreptunghi rotunjit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reptunghi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reptunghi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reptunghi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reptunghi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reptunghi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reptunghi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ubstituent titlu 21"/>
          <p:cNvSpPr>
            <a:spLocks noGrp="1"/>
          </p:cNvSpPr>
          <p:nvPr>
            <p:ph type="title"/>
          </p:nvPr>
        </p:nvSpPr>
        <p:spPr>
          <a:xfrm>
            <a:off x="457200" y="1143000"/>
            <a:ext cx="8229600" cy="1066800"/>
          </a:xfrm>
          <a:prstGeom prst="rect">
            <a:avLst/>
          </a:prstGeom>
        </p:spPr>
        <p:txBody>
          <a:bodyPr vert="horz" anchor="ctr">
            <a:normAutofit/>
          </a:bodyPr>
          <a:lstStyle/>
          <a:p>
            <a:r>
              <a:rPr kumimoji="0" lang="ro-RO" smtClean="0"/>
              <a:t>Clic pentru editare stil titlu</a:t>
            </a:r>
            <a:endParaRPr kumimoji="0" lang="en-US"/>
          </a:p>
        </p:txBody>
      </p:sp>
      <p:sp>
        <p:nvSpPr>
          <p:cNvPr id="13" name="Substituent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o-RO" smtClean="0"/>
              <a:t>Clic pentru editare stiluri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CE5CAE3-E66C-483F-9A91-133D66834A8A}" type="datetimeFigureOut">
              <a:rPr lang="ro-RO" smtClean="0"/>
              <a:t>29.01.2017</a:t>
            </a:fld>
            <a:endParaRPr lang="ro-RO"/>
          </a:p>
        </p:txBody>
      </p:sp>
      <p:sp>
        <p:nvSpPr>
          <p:cNvPr id="3" name="Substituent subsol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o-RO"/>
          </a:p>
        </p:txBody>
      </p:sp>
      <p:sp>
        <p:nvSpPr>
          <p:cNvPr id="23" name="Substituent număr diapozitiv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D8D6F0-A759-4B40-A209-1431F2B80A59}"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officialalert.m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normAutofit fontScale="90000"/>
          </a:bodyPr>
          <a:lstStyle/>
          <a:p>
            <a:r>
              <a:rPr lang="it-IT" b="1" dirty="0" smtClean="0"/>
              <a:t>Implicare</a:t>
            </a:r>
            <a:r>
              <a:rPr lang="it-IT" b="1" dirty="0"/>
              <a:t>, Interacţiune, Cooperare întru identificarea de soluții locale pentru probleme globale</a:t>
            </a:r>
            <a:endParaRPr lang="ro-RO" dirty="0"/>
          </a:p>
        </p:txBody>
      </p:sp>
      <p:pic>
        <p:nvPicPr>
          <p:cNvPr id="5"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5229200"/>
            <a:ext cx="593249" cy="1034384"/>
          </a:xfrm>
          <a:prstGeom prst="rect">
            <a:avLst/>
          </a:prstGeom>
        </p:spPr>
      </p:pic>
      <p:pic>
        <p:nvPicPr>
          <p:cNvPr id="6" name="I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384425"/>
            <a:ext cx="774644" cy="905496"/>
          </a:xfrm>
          <a:prstGeom prst="rect">
            <a:avLst/>
          </a:prstGeom>
        </p:spPr>
      </p:pic>
      <p:pic>
        <p:nvPicPr>
          <p:cNvPr id="7" name="I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739" y="5454865"/>
            <a:ext cx="1370215" cy="816971"/>
          </a:xfrm>
          <a:prstGeom prst="rect">
            <a:avLst/>
          </a:prstGeom>
        </p:spPr>
      </p:pic>
      <p:pic>
        <p:nvPicPr>
          <p:cNvPr id="8" name="I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5417249"/>
            <a:ext cx="439848" cy="858386"/>
          </a:xfrm>
          <a:prstGeom prst="rect">
            <a:avLst/>
          </a:prstGeom>
        </p:spPr>
      </p:pic>
      <p:pic>
        <p:nvPicPr>
          <p:cNvPr id="9" name="I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5400324"/>
            <a:ext cx="864096" cy="858386"/>
          </a:xfrm>
          <a:prstGeom prst="rect">
            <a:avLst/>
          </a:prstGeom>
        </p:spPr>
      </p:pic>
    </p:spTree>
    <p:extLst>
      <p:ext uri="{BB962C8B-B14F-4D97-AF65-F5344CB8AC3E}">
        <p14:creationId xmlns:p14="http://schemas.microsoft.com/office/powerpoint/2010/main" val="305439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u 14"/>
          <p:cNvSpPr>
            <a:spLocks noGrp="1"/>
          </p:cNvSpPr>
          <p:nvPr>
            <p:ph type="title"/>
          </p:nvPr>
        </p:nvSpPr>
        <p:spPr>
          <a:xfrm>
            <a:off x="611560" y="2996952"/>
            <a:ext cx="8229600" cy="1069848"/>
          </a:xfrm>
        </p:spPr>
        <p:txBody>
          <a:bodyPr>
            <a:normAutofit fontScale="90000"/>
          </a:bodyPr>
          <a:lstStyle/>
          <a:p>
            <a:pPr algn="ctr"/>
            <a:r>
              <a:rPr lang="ro-RO" dirty="0"/>
              <a:t>Prin acest proiect dorim sa aducem în prim plan importanţa unei bune colaborări și informări în urma căreia se vor realiza proiecte și inițiative în domeniul de mediu, de la care va beneficia întreaga societate.</a:t>
            </a:r>
            <a:br>
              <a:rPr lang="ro-RO" dirty="0"/>
            </a:br>
            <a:endParaRPr lang="ro-RO" dirty="0"/>
          </a:p>
        </p:txBody>
      </p:sp>
      <p:pic>
        <p:nvPicPr>
          <p:cNvPr id="9"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678000"/>
            <a:ext cx="593249" cy="1034384"/>
          </a:xfrm>
          <a:prstGeom prst="rect">
            <a:avLst/>
          </a:prstGeom>
        </p:spPr>
      </p:pic>
      <p:pic>
        <p:nvPicPr>
          <p:cNvPr id="10" name="I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81358"/>
            <a:ext cx="821280" cy="960010"/>
          </a:xfrm>
          <a:prstGeom prst="rect">
            <a:avLst/>
          </a:prstGeom>
        </p:spPr>
      </p:pic>
      <p:pic>
        <p:nvPicPr>
          <p:cNvPr id="11" name="I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879868"/>
            <a:ext cx="1370215" cy="816971"/>
          </a:xfrm>
          <a:prstGeom prst="rect">
            <a:avLst/>
          </a:prstGeom>
        </p:spPr>
      </p:pic>
      <p:pic>
        <p:nvPicPr>
          <p:cNvPr id="12" name="I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874242"/>
            <a:ext cx="439848" cy="858386"/>
          </a:xfrm>
          <a:prstGeom prst="rect">
            <a:avLst/>
          </a:prstGeom>
        </p:spPr>
      </p:pic>
      <p:pic>
        <p:nvPicPr>
          <p:cNvPr id="13" name="I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5777302"/>
            <a:ext cx="864096" cy="858386"/>
          </a:xfrm>
          <a:prstGeom prst="rect">
            <a:avLst/>
          </a:prstGeom>
        </p:spPr>
      </p:pic>
    </p:spTree>
    <p:extLst>
      <p:ext uri="{BB962C8B-B14F-4D97-AF65-F5344CB8AC3E}">
        <p14:creationId xmlns:p14="http://schemas.microsoft.com/office/powerpoint/2010/main" val="889137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678000"/>
            <a:ext cx="593249" cy="1034384"/>
          </a:xfrm>
          <a:prstGeom prst="rect">
            <a:avLst/>
          </a:prstGeom>
        </p:spPr>
      </p:pic>
      <p:pic>
        <p:nvPicPr>
          <p:cNvPr id="11" name="I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81358"/>
            <a:ext cx="821280" cy="960010"/>
          </a:xfrm>
          <a:prstGeom prst="rect">
            <a:avLst/>
          </a:prstGeom>
        </p:spPr>
      </p:pic>
      <p:pic>
        <p:nvPicPr>
          <p:cNvPr id="12" name="I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879868"/>
            <a:ext cx="1370215" cy="816971"/>
          </a:xfrm>
          <a:prstGeom prst="rect">
            <a:avLst/>
          </a:prstGeom>
        </p:spPr>
      </p:pic>
      <p:pic>
        <p:nvPicPr>
          <p:cNvPr id="13" name="I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874242"/>
            <a:ext cx="439848" cy="858386"/>
          </a:xfrm>
          <a:prstGeom prst="rect">
            <a:avLst/>
          </a:prstGeom>
        </p:spPr>
      </p:pic>
      <p:pic>
        <p:nvPicPr>
          <p:cNvPr id="14" name="I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5777302"/>
            <a:ext cx="864096" cy="858386"/>
          </a:xfrm>
          <a:prstGeom prst="rect">
            <a:avLst/>
          </a:prstGeom>
        </p:spPr>
      </p:pic>
      <p:sp>
        <p:nvSpPr>
          <p:cNvPr id="2" name="TextBox 1"/>
          <p:cNvSpPr txBox="1"/>
          <p:nvPr/>
        </p:nvSpPr>
        <p:spPr>
          <a:xfrm>
            <a:off x="899592" y="1556792"/>
            <a:ext cx="7416824" cy="2554545"/>
          </a:xfrm>
          <a:prstGeom prst="rect">
            <a:avLst/>
          </a:prstGeom>
          <a:noFill/>
        </p:spPr>
        <p:txBody>
          <a:bodyPr wrap="square" rtlCol="0">
            <a:spAutoFit/>
          </a:bodyPr>
          <a:lstStyle/>
          <a:p>
            <a:pPr algn="ctr"/>
            <a:r>
              <a:rPr lang="ro-RO" sz="8000" dirty="0">
                <a:solidFill>
                  <a:schemeClr val="tx2"/>
                </a:solidFill>
                <a:latin typeface="+mj-lt"/>
                <a:ea typeface="+mj-ea"/>
                <a:cs typeface="+mj-cs"/>
              </a:rPr>
              <a:t>Vă mulțumim </a:t>
            </a:r>
          </a:p>
          <a:p>
            <a:pPr algn="ctr"/>
            <a:r>
              <a:rPr lang="ro-RO" sz="8000" dirty="0">
                <a:solidFill>
                  <a:schemeClr val="tx2"/>
                </a:solidFill>
                <a:latin typeface="+mj-lt"/>
                <a:ea typeface="+mj-ea"/>
                <a:cs typeface="+mj-cs"/>
              </a:rPr>
              <a:t>pentru atenție!</a:t>
            </a:r>
            <a:endParaRPr lang="ru-RU" sz="8000" dirty="0">
              <a:solidFill>
                <a:schemeClr val="tx2"/>
              </a:solidFill>
              <a:latin typeface="+mj-lt"/>
              <a:ea typeface="+mj-ea"/>
              <a:cs typeface="+mj-cs"/>
            </a:endParaRPr>
          </a:p>
        </p:txBody>
      </p:sp>
    </p:spTree>
    <p:extLst>
      <p:ext uri="{BB962C8B-B14F-4D97-AF65-F5344CB8AC3E}">
        <p14:creationId xmlns:p14="http://schemas.microsoft.com/office/powerpoint/2010/main" val="292628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title"/>
          </p:nvPr>
        </p:nvSpPr>
        <p:spPr/>
        <p:txBody>
          <a:bodyPr>
            <a:normAutofit fontScale="90000"/>
          </a:bodyPr>
          <a:lstStyle/>
          <a:p>
            <a:r>
              <a:rPr lang="ro-RO" dirty="0" smtClean="0"/>
              <a:t>Asociația Jurnaliștilor de Mediu și Turism Ecologic din Republica Moldova</a:t>
            </a:r>
            <a:endParaRPr lang="ro-RO" dirty="0"/>
          </a:p>
        </p:txBody>
      </p:sp>
      <p:pic>
        <p:nvPicPr>
          <p:cNvPr id="4" name="Substituent conținut 3"/>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187624" y="2420888"/>
            <a:ext cx="2186810" cy="3495158"/>
          </a:xfrm>
        </p:spPr>
      </p:pic>
      <p:sp>
        <p:nvSpPr>
          <p:cNvPr id="9" name="Substituent conținut 8"/>
          <p:cNvSpPr>
            <a:spLocks noGrp="1"/>
          </p:cNvSpPr>
          <p:nvPr>
            <p:ph sz="quarter" idx="4"/>
          </p:nvPr>
        </p:nvSpPr>
        <p:spPr>
          <a:xfrm>
            <a:off x="3374434" y="2420889"/>
            <a:ext cx="5385645" cy="3960440"/>
          </a:xfrm>
        </p:spPr>
        <p:txBody>
          <a:bodyPr>
            <a:normAutofit lnSpcReduction="10000"/>
          </a:bodyPr>
          <a:lstStyle/>
          <a:p>
            <a:r>
              <a:rPr lang="ro-RO" dirty="0" smtClean="0"/>
              <a:t>O</a:t>
            </a:r>
            <a:r>
              <a:rPr lang="vi-VN" dirty="0" smtClean="0"/>
              <a:t>rganizaţie </a:t>
            </a:r>
            <a:r>
              <a:rPr lang="vi-VN" dirty="0"/>
              <a:t>neguvernamentală, non-profit, </a:t>
            </a:r>
            <a:r>
              <a:rPr lang="vi-VN" dirty="0" smtClean="0"/>
              <a:t>apolitică</a:t>
            </a:r>
            <a:endParaRPr lang="ro-RO" dirty="0" smtClean="0"/>
          </a:p>
          <a:p>
            <a:r>
              <a:rPr lang="ro-RO" dirty="0" smtClean="0"/>
              <a:t>C</a:t>
            </a:r>
            <a:r>
              <a:rPr lang="vi-VN" dirty="0" smtClean="0"/>
              <a:t>reată </a:t>
            </a:r>
            <a:r>
              <a:rPr lang="vi-VN" dirty="0"/>
              <a:t>de </a:t>
            </a:r>
            <a:r>
              <a:rPr lang="vi-VN" dirty="0" smtClean="0"/>
              <a:t>jurnalişti</a:t>
            </a:r>
            <a:r>
              <a:rPr lang="ro-RO" dirty="0" smtClean="0"/>
              <a:t>  pentru  jurnalişti </a:t>
            </a:r>
          </a:p>
          <a:p>
            <a:r>
              <a:rPr lang="ro-RO" dirty="0" smtClean="0"/>
              <a:t>A</a:t>
            </a:r>
            <a:r>
              <a:rPr lang="vi-VN" dirty="0" smtClean="0"/>
              <a:t>ria </a:t>
            </a:r>
            <a:r>
              <a:rPr lang="vi-VN" dirty="0"/>
              <a:t>de activitate cuprinde întreg teritoriul R. </a:t>
            </a:r>
            <a:r>
              <a:rPr lang="vi-VN" dirty="0" smtClean="0"/>
              <a:t>Moldova</a:t>
            </a:r>
            <a:endParaRPr lang="ro-RO" dirty="0"/>
          </a:p>
          <a:p>
            <a:r>
              <a:rPr lang="ro-RO" dirty="0"/>
              <a:t>Î</a:t>
            </a:r>
            <a:r>
              <a:rPr lang="vi-VN" dirty="0" smtClean="0"/>
              <a:t>ntregistrată </a:t>
            </a:r>
            <a:r>
              <a:rPr lang="vi-VN" dirty="0"/>
              <a:t>în </a:t>
            </a:r>
            <a:r>
              <a:rPr lang="ro-RO" dirty="0" smtClean="0"/>
              <a:t>1995, </a:t>
            </a:r>
            <a:r>
              <a:rPr lang="vi-VN" dirty="0" smtClean="0"/>
              <a:t>redenumită </a:t>
            </a:r>
            <a:r>
              <a:rPr lang="vi-VN" dirty="0"/>
              <a:t>şi reînregistrată la 28 aprilie </a:t>
            </a:r>
            <a:r>
              <a:rPr lang="vi-VN" dirty="0" smtClean="0"/>
              <a:t>1999</a:t>
            </a:r>
            <a:endParaRPr lang="ro-RO" dirty="0" smtClean="0"/>
          </a:p>
          <a:p>
            <a:r>
              <a:rPr lang="ro-RO" dirty="0" smtClean="0"/>
              <a:t>Câteva obiective</a:t>
            </a:r>
            <a:r>
              <a:rPr lang="ro-RO" dirty="0" smtClean="0"/>
              <a:t>:</a:t>
            </a:r>
          </a:p>
          <a:p>
            <a:pPr lvl="1"/>
            <a:r>
              <a:rPr lang="ro-RO" dirty="0" smtClean="0"/>
              <a:t> - I</a:t>
            </a:r>
            <a:r>
              <a:rPr lang="vi-VN" dirty="0" smtClean="0"/>
              <a:t>nformarea </a:t>
            </a:r>
            <a:r>
              <a:rPr lang="vi-VN" dirty="0"/>
              <a:t>corectă şi operativă despre starea mediului înconjurător şi impactul asupra sănătăţii </a:t>
            </a:r>
            <a:r>
              <a:rPr lang="vi-VN" dirty="0" smtClean="0"/>
              <a:t>populaţiei</a:t>
            </a:r>
            <a:r>
              <a:rPr lang="ro-RO" dirty="0" smtClean="0"/>
              <a:t>; </a:t>
            </a:r>
          </a:p>
          <a:p>
            <a:pPr lvl="1"/>
            <a:r>
              <a:rPr lang="ro-RO" dirty="0" smtClean="0"/>
              <a:t>S</a:t>
            </a:r>
            <a:r>
              <a:rPr lang="vi-VN" dirty="0" smtClean="0"/>
              <a:t>ensibilizarea </a:t>
            </a:r>
            <a:r>
              <a:rPr lang="vi-VN" dirty="0"/>
              <a:t>opiniei publice la problemele de mediu;</a:t>
            </a:r>
          </a:p>
          <a:p>
            <a:endParaRPr lang="ro-RO" dirty="0" smtClean="0"/>
          </a:p>
          <a:p>
            <a:endParaRPr lang="ro-RO" dirty="0" smtClean="0"/>
          </a:p>
        </p:txBody>
      </p:sp>
    </p:spTree>
    <p:extLst>
      <p:ext uri="{BB962C8B-B14F-4D97-AF65-F5344CB8AC3E}">
        <p14:creationId xmlns:p14="http://schemas.microsoft.com/office/powerpoint/2010/main" val="2953636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Obiectivele proiectului</a:t>
            </a:r>
            <a:endParaRPr lang="ro-RO" dirty="0"/>
          </a:p>
        </p:txBody>
      </p:sp>
      <p:pic>
        <p:nvPicPr>
          <p:cNvPr id="5" name="Substituent conținut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0152" y="5656592"/>
            <a:ext cx="593249" cy="1034384"/>
          </a:xfrm>
        </p:spPr>
      </p:pic>
      <p:pic>
        <p:nvPicPr>
          <p:cNvPr id="6" name="I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759950"/>
            <a:ext cx="821280" cy="960010"/>
          </a:xfrm>
          <a:prstGeom prst="rect">
            <a:avLst/>
          </a:prstGeom>
        </p:spPr>
      </p:pic>
      <p:pic>
        <p:nvPicPr>
          <p:cNvPr id="7" name="I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5858460"/>
            <a:ext cx="1370215" cy="816971"/>
          </a:xfrm>
          <a:prstGeom prst="rect">
            <a:avLst/>
          </a:prstGeom>
        </p:spPr>
      </p:pic>
      <p:pic>
        <p:nvPicPr>
          <p:cNvPr id="8" name="I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5852834"/>
            <a:ext cx="439848" cy="858386"/>
          </a:xfrm>
          <a:prstGeom prst="rect">
            <a:avLst/>
          </a:prstGeom>
        </p:spPr>
      </p:pic>
      <p:pic>
        <p:nvPicPr>
          <p:cNvPr id="10" name="I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5759950"/>
            <a:ext cx="864096" cy="858386"/>
          </a:xfrm>
          <a:prstGeom prst="rect">
            <a:avLst/>
          </a:prstGeom>
        </p:spPr>
      </p:pic>
      <p:sp>
        <p:nvSpPr>
          <p:cNvPr id="11" name="CasetăText 10"/>
          <p:cNvSpPr txBox="1"/>
          <p:nvPr/>
        </p:nvSpPr>
        <p:spPr>
          <a:xfrm>
            <a:off x="539552" y="2348880"/>
            <a:ext cx="7560840" cy="2862322"/>
          </a:xfrm>
          <a:prstGeom prst="rect">
            <a:avLst/>
          </a:prstGeom>
          <a:noFill/>
        </p:spPr>
        <p:txBody>
          <a:bodyPr wrap="square" rtlCol="0">
            <a:spAutoFit/>
          </a:bodyPr>
          <a:lstStyle/>
          <a:p>
            <a:pPr marL="342900" indent="-342900">
              <a:buAutoNum type="arabicPeriod"/>
            </a:pPr>
            <a:r>
              <a:rPr lang="ro-RO" dirty="0" smtClean="0"/>
              <a:t>Promovarea </a:t>
            </a:r>
            <a:r>
              <a:rPr lang="ro-RO" dirty="0"/>
              <a:t>și consolidarea parteneriatelor dintre părțile interesate, precum, ONG-uri/</a:t>
            </a:r>
            <a:r>
              <a:rPr lang="ro-RO" dirty="0" err="1"/>
              <a:t>OSC-uri</a:t>
            </a:r>
            <a:r>
              <a:rPr lang="ro-RO" dirty="0"/>
              <a:t>, organizațiile finanțatoare internaționale, autoritățile publice centrale și locale, comunitățile de business, și comunitățile locale; </a:t>
            </a:r>
          </a:p>
          <a:p>
            <a:pPr marL="342900" indent="-342900">
              <a:buAutoNum type="arabicPeriod"/>
            </a:pPr>
            <a:r>
              <a:rPr lang="ro-RO" dirty="0" smtClean="0"/>
              <a:t>Schimbul </a:t>
            </a:r>
            <a:r>
              <a:rPr lang="ro-RO" dirty="0"/>
              <a:t>de experiență între ONG-uri/</a:t>
            </a:r>
            <a:r>
              <a:rPr lang="ro-RO" dirty="0" err="1"/>
              <a:t>OSC-uri</a:t>
            </a:r>
            <a:r>
              <a:rPr lang="ro-RO" dirty="0"/>
              <a:t> ce activează pentru abordarea problemelor globale de mediu pentru a facilita schimbul de experiență și replicare a bunelor practici; </a:t>
            </a:r>
            <a:endParaRPr lang="ro-RO" dirty="0" smtClean="0"/>
          </a:p>
          <a:p>
            <a:pPr marL="342900" indent="-342900">
              <a:buAutoNum type="arabicPeriod"/>
            </a:pPr>
            <a:r>
              <a:rPr lang="ro-RO" dirty="0" smtClean="0"/>
              <a:t>Îmbunătățirea </a:t>
            </a:r>
            <a:r>
              <a:rPr lang="ro-RO" dirty="0"/>
              <a:t>gradului de conștientizare și înțelegere despre Programul de Granturi Mici al GEF, strategia acestuia și rezultatele.</a:t>
            </a:r>
          </a:p>
          <a:p>
            <a:endParaRPr lang="ro-RO" dirty="0"/>
          </a:p>
        </p:txBody>
      </p:sp>
    </p:spTree>
    <p:extLst>
      <p:ext uri="{BB962C8B-B14F-4D97-AF65-F5344CB8AC3E}">
        <p14:creationId xmlns:p14="http://schemas.microsoft.com/office/powerpoint/2010/main" val="236383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Consolida capacitățile potențialilor  și actualilor beneficiari GEF</a:t>
            </a:r>
            <a:br>
              <a:rPr lang="ro-RO" dirty="0"/>
            </a:br>
            <a:endParaRPr lang="ro-RO" dirty="0"/>
          </a:p>
        </p:txBody>
      </p:sp>
      <p:sp>
        <p:nvSpPr>
          <p:cNvPr id="4" name="Substituent conținut 2"/>
          <p:cNvSpPr txBox="1">
            <a:spLocks/>
          </p:cNvSpPr>
          <p:nvPr/>
        </p:nvSpPr>
        <p:spPr>
          <a:xfrm>
            <a:off x="609600" y="24018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ro-RO" dirty="0"/>
          </a:p>
        </p:txBody>
      </p:sp>
      <p:sp>
        <p:nvSpPr>
          <p:cNvPr id="10" name="CasetăText 9"/>
          <p:cNvSpPr txBox="1"/>
          <p:nvPr/>
        </p:nvSpPr>
        <p:spPr>
          <a:xfrm>
            <a:off x="657427" y="2564904"/>
            <a:ext cx="7704856" cy="1569660"/>
          </a:xfrm>
          <a:prstGeom prst="rect">
            <a:avLst/>
          </a:prstGeom>
          <a:noFill/>
        </p:spPr>
        <p:txBody>
          <a:bodyPr wrap="square" rtlCol="0">
            <a:spAutoFit/>
          </a:bodyPr>
          <a:lstStyle/>
          <a:p>
            <a:pPr marL="285750" indent="-285750">
              <a:buFontTx/>
              <a:buChar char="-"/>
            </a:pPr>
            <a:r>
              <a:rPr lang="ro-RO" sz="2400" dirty="0" smtClean="0"/>
              <a:t>Trei </a:t>
            </a:r>
            <a:r>
              <a:rPr lang="ro-RO" sz="2400" dirty="0"/>
              <a:t>ateliere de lucru de consolidare a parteneriatelor dintre părțile </a:t>
            </a:r>
            <a:r>
              <a:rPr lang="ro-RO" sz="2400" dirty="0" smtClean="0"/>
              <a:t>interesate</a:t>
            </a:r>
          </a:p>
          <a:p>
            <a:pPr marL="285750" indent="-285750">
              <a:buFontTx/>
              <a:buChar char="-"/>
            </a:pPr>
            <a:r>
              <a:rPr lang="ro-RO" sz="2400" dirty="0"/>
              <a:t>Două Festivaluri </a:t>
            </a:r>
            <a:r>
              <a:rPr lang="ro-RO" sz="2400" dirty="0" smtClean="0"/>
              <a:t>„Ziua Mediului”</a:t>
            </a:r>
          </a:p>
          <a:p>
            <a:pPr marL="285750" indent="-285750">
              <a:buFontTx/>
              <a:buChar char="-"/>
            </a:pPr>
            <a:r>
              <a:rPr lang="ro-RO" sz="2400" dirty="0"/>
              <a:t>Dezvoltarea Local </a:t>
            </a:r>
            <a:r>
              <a:rPr lang="ro-RO" sz="2400" dirty="0" err="1"/>
              <a:t>Official</a:t>
            </a:r>
            <a:r>
              <a:rPr lang="ro-RO" sz="2400" dirty="0"/>
              <a:t> </a:t>
            </a:r>
            <a:r>
              <a:rPr lang="ro-RO" sz="2400" dirty="0" smtClean="0"/>
              <a:t>Alert (cofinanțare)</a:t>
            </a:r>
            <a:endParaRPr lang="ro-RO" sz="2400" dirty="0"/>
          </a:p>
        </p:txBody>
      </p:sp>
      <p:pic>
        <p:nvPicPr>
          <p:cNvPr id="13"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678000"/>
            <a:ext cx="593249" cy="1034384"/>
          </a:xfrm>
          <a:prstGeom prst="rect">
            <a:avLst/>
          </a:prstGeom>
        </p:spPr>
      </p:pic>
      <p:pic>
        <p:nvPicPr>
          <p:cNvPr id="14" name="I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81358"/>
            <a:ext cx="821280" cy="960010"/>
          </a:xfrm>
          <a:prstGeom prst="rect">
            <a:avLst/>
          </a:prstGeom>
        </p:spPr>
      </p:pic>
      <p:pic>
        <p:nvPicPr>
          <p:cNvPr id="15" name="Imagin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879868"/>
            <a:ext cx="1370215" cy="816971"/>
          </a:xfrm>
          <a:prstGeom prst="rect">
            <a:avLst/>
          </a:prstGeom>
        </p:spPr>
      </p:pic>
      <p:pic>
        <p:nvPicPr>
          <p:cNvPr id="16" name="I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874242"/>
            <a:ext cx="439848" cy="858386"/>
          </a:xfrm>
          <a:prstGeom prst="rect">
            <a:avLst/>
          </a:prstGeom>
        </p:spPr>
      </p:pic>
      <p:pic>
        <p:nvPicPr>
          <p:cNvPr id="17" name="Imagin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5777302"/>
            <a:ext cx="864096" cy="858386"/>
          </a:xfrm>
          <a:prstGeom prst="rect">
            <a:avLst/>
          </a:prstGeom>
        </p:spPr>
      </p:pic>
    </p:spTree>
    <p:extLst>
      <p:ext uri="{BB962C8B-B14F-4D97-AF65-F5344CB8AC3E}">
        <p14:creationId xmlns:p14="http://schemas.microsoft.com/office/powerpoint/2010/main" val="403662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764704"/>
            <a:ext cx="5133256" cy="1512168"/>
          </a:xfrm>
          <a:prstGeom prst="rect">
            <a:avLst/>
          </a:prstGeom>
        </p:spPr>
      </p:pic>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2283" y="3140968"/>
            <a:ext cx="4409659" cy="2736304"/>
          </a:xfrm>
          <a:prstGeom prst="rect">
            <a:avLst/>
          </a:prstGeom>
        </p:spPr>
      </p:pic>
      <p:sp>
        <p:nvSpPr>
          <p:cNvPr id="6" name="CasetăText 5"/>
          <p:cNvSpPr txBox="1"/>
          <p:nvPr/>
        </p:nvSpPr>
        <p:spPr>
          <a:xfrm>
            <a:off x="5229365" y="2636912"/>
            <a:ext cx="3622577" cy="369332"/>
          </a:xfrm>
          <a:prstGeom prst="rect">
            <a:avLst/>
          </a:prstGeom>
          <a:noFill/>
        </p:spPr>
        <p:txBody>
          <a:bodyPr wrap="square" rtlCol="0">
            <a:spAutoFit/>
          </a:bodyPr>
          <a:lstStyle/>
          <a:p>
            <a:r>
              <a:rPr lang="ro-RO" dirty="0"/>
              <a:t>Site: </a:t>
            </a:r>
            <a:r>
              <a:rPr lang="ro-RO" dirty="0" err="1" smtClean="0">
                <a:hlinkClick r:id="rId4"/>
              </a:rPr>
              <a:t>www.officialalert.md</a:t>
            </a:r>
            <a:endParaRPr lang="ro-RO" dirty="0"/>
          </a:p>
        </p:txBody>
      </p:sp>
      <p:sp>
        <p:nvSpPr>
          <p:cNvPr id="7" name="CasetăText 6"/>
          <p:cNvSpPr txBox="1"/>
          <p:nvPr/>
        </p:nvSpPr>
        <p:spPr>
          <a:xfrm>
            <a:off x="683568" y="2636912"/>
            <a:ext cx="3600400" cy="646331"/>
          </a:xfrm>
          <a:prstGeom prst="rect">
            <a:avLst/>
          </a:prstGeom>
          <a:noFill/>
        </p:spPr>
        <p:txBody>
          <a:bodyPr wrap="square" rtlCol="0">
            <a:spAutoFit/>
          </a:bodyPr>
          <a:lstStyle/>
          <a:p>
            <a:r>
              <a:rPr lang="ro-RO" b="1" dirty="0"/>
              <a:t>Aplicație pe </a:t>
            </a:r>
            <a:r>
              <a:rPr lang="ro-RO" b="1" dirty="0" smtClean="0"/>
              <a:t>android și </a:t>
            </a:r>
            <a:r>
              <a:rPr lang="ro-RO" b="1" dirty="0" err="1" smtClean="0"/>
              <a:t>iOS</a:t>
            </a:r>
            <a:endParaRPr lang="ro-RO" b="1" dirty="0"/>
          </a:p>
          <a:p>
            <a:endParaRPr lang="ro-RO" dirty="0"/>
          </a:p>
        </p:txBody>
      </p:sp>
      <p:pic>
        <p:nvPicPr>
          <p:cNvPr id="8" name="I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384" y="3181158"/>
            <a:ext cx="1468894" cy="2615053"/>
          </a:xfrm>
          <a:prstGeom prst="rect">
            <a:avLst/>
          </a:prstGeom>
        </p:spPr>
      </p:pic>
      <p:pic>
        <p:nvPicPr>
          <p:cNvPr id="9" name="I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3584" y="3190211"/>
            <a:ext cx="1478336" cy="2615053"/>
          </a:xfrm>
          <a:prstGeom prst="rect">
            <a:avLst/>
          </a:prstGeom>
        </p:spPr>
      </p:pic>
    </p:spTree>
    <p:extLst>
      <p:ext uri="{BB962C8B-B14F-4D97-AF65-F5344CB8AC3E}">
        <p14:creationId xmlns:p14="http://schemas.microsoft.com/office/powerpoint/2010/main" val="32582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Consolida parteneriatele dintre părțile interesate (ONG, APL, finanțatori ș.a</a:t>
            </a:r>
            <a:r>
              <a:rPr lang="ro-RO" dirty="0" smtClean="0"/>
              <a:t>.)</a:t>
            </a:r>
            <a:r>
              <a:rPr lang="ro-RO" dirty="0"/>
              <a:t/>
            </a:r>
            <a:br>
              <a:rPr lang="ro-RO" dirty="0"/>
            </a:br>
            <a:endParaRPr lang="ro-RO" dirty="0"/>
          </a:p>
        </p:txBody>
      </p:sp>
      <p:sp>
        <p:nvSpPr>
          <p:cNvPr id="3" name="Substituent conținut 2"/>
          <p:cNvSpPr>
            <a:spLocks noGrp="1"/>
          </p:cNvSpPr>
          <p:nvPr>
            <p:ph idx="1"/>
          </p:nvPr>
        </p:nvSpPr>
        <p:spPr/>
        <p:txBody>
          <a:bodyPr/>
          <a:lstStyle/>
          <a:p>
            <a:r>
              <a:rPr lang="ro-RO" dirty="0"/>
              <a:t>Două workshop-uri pentru membrii organizațiilor - potențiali beneficiari de granturi</a:t>
            </a:r>
            <a:r>
              <a:rPr lang="ro-RO" dirty="0" smtClean="0"/>
              <a:t>;</a:t>
            </a:r>
          </a:p>
          <a:p>
            <a:r>
              <a:rPr lang="ro-RO" dirty="0"/>
              <a:t>Un curs de instruire </a:t>
            </a:r>
            <a:r>
              <a:rPr lang="ro-RO" b="1" u="sng" dirty="0" smtClean="0"/>
              <a:t>în promovarea și comunicarea activităților organizației</a:t>
            </a:r>
          </a:p>
          <a:p>
            <a:r>
              <a:rPr lang="ro-RO" dirty="0"/>
              <a:t>Mentorat pentru 15 </a:t>
            </a:r>
            <a:r>
              <a:rPr lang="ro-RO" dirty="0" smtClean="0"/>
              <a:t>organizații - </a:t>
            </a:r>
            <a:r>
              <a:rPr lang="ro-RO" b="1" u="sng" dirty="0"/>
              <a:t>suport individual în realizarea </a:t>
            </a:r>
            <a:r>
              <a:rPr lang="ro-RO" b="1" u="sng" dirty="0" smtClean="0"/>
              <a:t>de materiale </a:t>
            </a:r>
            <a:r>
              <a:rPr lang="ro-RO" b="1" u="sng" dirty="0"/>
              <a:t>jurnalistice</a:t>
            </a:r>
            <a:r>
              <a:rPr lang="ro-RO" dirty="0"/>
              <a:t>. </a:t>
            </a:r>
          </a:p>
        </p:txBody>
      </p:sp>
      <p:pic>
        <p:nvPicPr>
          <p:cNvPr id="9"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678000"/>
            <a:ext cx="593249" cy="1034384"/>
          </a:xfrm>
          <a:prstGeom prst="rect">
            <a:avLst/>
          </a:prstGeom>
        </p:spPr>
      </p:pic>
      <p:pic>
        <p:nvPicPr>
          <p:cNvPr id="10" name="I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81358"/>
            <a:ext cx="821280" cy="960010"/>
          </a:xfrm>
          <a:prstGeom prst="rect">
            <a:avLst/>
          </a:prstGeom>
        </p:spPr>
      </p:pic>
      <p:pic>
        <p:nvPicPr>
          <p:cNvPr id="11" name="I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879868"/>
            <a:ext cx="1370215" cy="816971"/>
          </a:xfrm>
          <a:prstGeom prst="rect">
            <a:avLst/>
          </a:prstGeom>
        </p:spPr>
      </p:pic>
      <p:pic>
        <p:nvPicPr>
          <p:cNvPr id="12" name="I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874242"/>
            <a:ext cx="439848" cy="858386"/>
          </a:xfrm>
          <a:prstGeom prst="rect">
            <a:avLst/>
          </a:prstGeom>
        </p:spPr>
      </p:pic>
      <p:pic>
        <p:nvPicPr>
          <p:cNvPr id="13" name="I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5777302"/>
            <a:ext cx="864096" cy="858386"/>
          </a:xfrm>
          <a:prstGeom prst="rect">
            <a:avLst/>
          </a:prstGeom>
        </p:spPr>
      </p:pic>
    </p:spTree>
    <p:extLst>
      <p:ext uri="{BB962C8B-B14F-4D97-AF65-F5344CB8AC3E}">
        <p14:creationId xmlns:p14="http://schemas.microsoft.com/office/powerpoint/2010/main" val="51235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23528" y="908720"/>
            <a:ext cx="8229600" cy="4325112"/>
          </a:xfrm>
        </p:spPr>
        <p:txBody>
          <a:bodyPr>
            <a:normAutofit/>
          </a:bodyPr>
          <a:lstStyle/>
          <a:p>
            <a:r>
              <a:rPr lang="ro-RO" dirty="0"/>
              <a:t>I</a:t>
            </a:r>
            <a:r>
              <a:rPr lang="ro-RO" dirty="0" smtClean="0"/>
              <a:t>nstruirea în </a:t>
            </a:r>
            <a:r>
              <a:rPr lang="ro-RO" dirty="0"/>
              <a:t>comunicarea cu jurnaliștii, </a:t>
            </a:r>
            <a:endParaRPr lang="ro-RO" dirty="0" smtClean="0"/>
          </a:p>
          <a:p>
            <a:r>
              <a:rPr lang="ro-RO" dirty="0"/>
              <a:t>C</a:t>
            </a:r>
            <a:r>
              <a:rPr lang="ro-RO" dirty="0" smtClean="0"/>
              <a:t>rearea </a:t>
            </a:r>
            <a:r>
              <a:rPr lang="ro-RO" dirty="0"/>
              <a:t>de materiale de </a:t>
            </a:r>
            <a:r>
              <a:rPr lang="ro-RO" dirty="0" smtClean="0"/>
              <a:t>vizibilitate</a:t>
            </a:r>
          </a:p>
          <a:p>
            <a:r>
              <a:rPr lang="ro-RO" dirty="0" smtClean="0"/>
              <a:t>Prezentarea </a:t>
            </a:r>
            <a:r>
              <a:rPr lang="ro-RO" dirty="0"/>
              <a:t>organizației și a proiectelor publicului </a:t>
            </a:r>
            <a:r>
              <a:rPr lang="ro-RO" dirty="0" smtClean="0"/>
              <a:t>larg</a:t>
            </a:r>
          </a:p>
          <a:p>
            <a:r>
              <a:rPr lang="ro-RO" dirty="0" smtClean="0"/>
              <a:t>Asistență </a:t>
            </a:r>
            <a:r>
              <a:rPr lang="ro-RO" dirty="0"/>
              <a:t>în procesul de comunicare </a:t>
            </a:r>
            <a:r>
              <a:rPr lang="ro-RO" dirty="0" smtClean="0"/>
              <a:t>externă: mediatizare </a:t>
            </a:r>
            <a:r>
              <a:rPr lang="ro-RO" dirty="0"/>
              <a:t>și </a:t>
            </a:r>
            <a:r>
              <a:rPr lang="ro-RO" dirty="0" smtClean="0"/>
              <a:t>promovare </a:t>
            </a:r>
            <a:endParaRPr lang="ro-RO" dirty="0"/>
          </a:p>
          <a:p>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861048"/>
            <a:ext cx="2880320" cy="2783448"/>
          </a:xfrm>
          <a:prstGeom prst="rect">
            <a:avLst/>
          </a:prstGeom>
        </p:spPr>
      </p:pic>
    </p:spTree>
    <p:extLst>
      <p:ext uri="{BB962C8B-B14F-4D97-AF65-F5344CB8AC3E}">
        <p14:creationId xmlns:p14="http://schemas.microsoft.com/office/powerpoint/2010/main" val="2494284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Creștere gradul de vizibilitate a SGP și a proiectelor finanțate de </a:t>
            </a:r>
            <a:r>
              <a:rPr lang="ro-RO" dirty="0" smtClean="0"/>
              <a:t>program</a:t>
            </a:r>
            <a:endParaRPr lang="ro-RO" dirty="0"/>
          </a:p>
        </p:txBody>
      </p:sp>
      <p:sp>
        <p:nvSpPr>
          <p:cNvPr id="3" name="Substituent conținut 2"/>
          <p:cNvSpPr>
            <a:spLocks noGrp="1"/>
          </p:cNvSpPr>
          <p:nvPr>
            <p:ph idx="1"/>
          </p:nvPr>
        </p:nvSpPr>
        <p:spPr/>
        <p:txBody>
          <a:bodyPr/>
          <a:lstStyle/>
          <a:p>
            <a:endParaRPr lang="ro-RO" dirty="0" smtClean="0"/>
          </a:p>
          <a:p>
            <a:r>
              <a:rPr lang="ro-RO" dirty="0" smtClean="0"/>
              <a:t>O </a:t>
            </a:r>
            <a:r>
              <a:rPr lang="ro-RO" dirty="0"/>
              <a:t>broșură cu istoriile de succes în cadrul SGP în perioada 2013-2018</a:t>
            </a:r>
            <a:endParaRPr lang="ro-RO" dirty="0" smtClean="0"/>
          </a:p>
          <a:p>
            <a:r>
              <a:rPr lang="ro-RO" dirty="0" smtClean="0"/>
              <a:t>Ediții speciale în revista Natura</a:t>
            </a:r>
          </a:p>
          <a:p>
            <a:r>
              <a:rPr lang="ro-RO" dirty="0"/>
              <a:t>Trei vizite de </a:t>
            </a:r>
            <a:r>
              <a:rPr lang="ro-RO" dirty="0" smtClean="0"/>
              <a:t>studiu </a:t>
            </a:r>
            <a:r>
              <a:rPr lang="ro-RO" dirty="0"/>
              <a:t>pentru jurnaliști și </a:t>
            </a:r>
            <a:r>
              <a:rPr lang="ro-RO" dirty="0" err="1" smtClean="0"/>
              <a:t>bloggeri</a:t>
            </a:r>
            <a:endParaRPr lang="ro-RO" dirty="0" smtClean="0"/>
          </a:p>
          <a:p>
            <a:r>
              <a:rPr lang="ro-RO" dirty="0"/>
              <a:t>Cinci spoturi video</a:t>
            </a:r>
          </a:p>
        </p:txBody>
      </p:sp>
      <p:pic>
        <p:nvPicPr>
          <p:cNvPr id="9"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678000"/>
            <a:ext cx="593249" cy="1034384"/>
          </a:xfrm>
          <a:prstGeom prst="rect">
            <a:avLst/>
          </a:prstGeom>
        </p:spPr>
      </p:pic>
      <p:pic>
        <p:nvPicPr>
          <p:cNvPr id="10" name="I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81358"/>
            <a:ext cx="821280" cy="960010"/>
          </a:xfrm>
          <a:prstGeom prst="rect">
            <a:avLst/>
          </a:prstGeom>
        </p:spPr>
      </p:pic>
      <p:pic>
        <p:nvPicPr>
          <p:cNvPr id="11" name="I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879868"/>
            <a:ext cx="1370215" cy="816971"/>
          </a:xfrm>
          <a:prstGeom prst="rect">
            <a:avLst/>
          </a:prstGeom>
        </p:spPr>
      </p:pic>
      <p:pic>
        <p:nvPicPr>
          <p:cNvPr id="12" name="I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874242"/>
            <a:ext cx="439848" cy="858386"/>
          </a:xfrm>
          <a:prstGeom prst="rect">
            <a:avLst/>
          </a:prstGeom>
        </p:spPr>
      </p:pic>
      <p:pic>
        <p:nvPicPr>
          <p:cNvPr id="13" name="I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5777302"/>
            <a:ext cx="864096" cy="858386"/>
          </a:xfrm>
          <a:prstGeom prst="rect">
            <a:avLst/>
          </a:prstGeom>
        </p:spPr>
      </p:pic>
    </p:spTree>
    <p:extLst>
      <p:ext uri="{BB962C8B-B14F-4D97-AF65-F5344CB8AC3E}">
        <p14:creationId xmlns:p14="http://schemas.microsoft.com/office/powerpoint/2010/main" val="63723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În cadrul proiectului vom lucra cu:</a:t>
            </a:r>
            <a:endParaRPr lang="ro-RO" dirty="0"/>
          </a:p>
        </p:txBody>
      </p:sp>
      <p:sp>
        <p:nvSpPr>
          <p:cNvPr id="3" name="Substituent conținut 2"/>
          <p:cNvSpPr>
            <a:spLocks noGrp="1"/>
          </p:cNvSpPr>
          <p:nvPr>
            <p:ph idx="1"/>
          </p:nvPr>
        </p:nvSpPr>
        <p:spPr/>
        <p:txBody>
          <a:bodyPr/>
          <a:lstStyle/>
          <a:p>
            <a:r>
              <a:rPr lang="ro-RO" dirty="0" smtClean="0"/>
              <a:t>Beneficiarii </a:t>
            </a:r>
            <a:r>
              <a:rPr lang="ro-RO" dirty="0"/>
              <a:t>de granturi </a:t>
            </a:r>
            <a:r>
              <a:rPr lang="ro-RO" dirty="0" smtClean="0"/>
              <a:t>ale Programului </a:t>
            </a:r>
            <a:r>
              <a:rPr lang="ro-RO" dirty="0"/>
              <a:t>de Granturi </a:t>
            </a:r>
            <a:r>
              <a:rPr lang="ro-RO" dirty="0" smtClean="0"/>
              <a:t>Mici</a:t>
            </a:r>
          </a:p>
          <a:p>
            <a:r>
              <a:rPr lang="ro-RO" dirty="0" smtClean="0"/>
              <a:t>Potențialii beneficiari ai </a:t>
            </a:r>
            <a:r>
              <a:rPr lang="ro-RO" dirty="0"/>
              <a:t>SGP </a:t>
            </a:r>
            <a:r>
              <a:rPr lang="ro-RO" dirty="0" smtClean="0"/>
              <a:t>Moldova</a:t>
            </a:r>
          </a:p>
          <a:p>
            <a:r>
              <a:rPr lang="ro-RO" dirty="0" smtClean="0"/>
              <a:t>ONG-urile </a:t>
            </a:r>
            <a:r>
              <a:rPr lang="ro-RO" dirty="0"/>
              <a:t>de </a:t>
            </a:r>
            <a:r>
              <a:rPr lang="ro-RO" dirty="0" smtClean="0"/>
              <a:t>mediu</a:t>
            </a:r>
          </a:p>
          <a:p>
            <a:r>
              <a:rPr lang="ro-RO" dirty="0" smtClean="0"/>
              <a:t>Jurnaliștii </a:t>
            </a:r>
            <a:r>
              <a:rPr lang="ro-RO" dirty="0"/>
              <a:t>de mediu din Republica </a:t>
            </a:r>
            <a:r>
              <a:rPr lang="ro-RO" dirty="0" smtClean="0"/>
              <a:t>Moldova</a:t>
            </a:r>
            <a:endParaRPr lang="ro-RO" dirty="0"/>
          </a:p>
        </p:txBody>
      </p:sp>
      <p:pic>
        <p:nvPicPr>
          <p:cNvPr id="9" name="Substituent conținu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678000"/>
            <a:ext cx="593249" cy="1034384"/>
          </a:xfrm>
          <a:prstGeom prst="rect">
            <a:avLst/>
          </a:prstGeom>
        </p:spPr>
      </p:pic>
      <p:pic>
        <p:nvPicPr>
          <p:cNvPr id="10" name="I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81358"/>
            <a:ext cx="821280" cy="960010"/>
          </a:xfrm>
          <a:prstGeom prst="rect">
            <a:avLst/>
          </a:prstGeom>
        </p:spPr>
      </p:pic>
      <p:pic>
        <p:nvPicPr>
          <p:cNvPr id="11" name="I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879868"/>
            <a:ext cx="1370215" cy="816971"/>
          </a:xfrm>
          <a:prstGeom prst="rect">
            <a:avLst/>
          </a:prstGeom>
        </p:spPr>
      </p:pic>
      <p:pic>
        <p:nvPicPr>
          <p:cNvPr id="12" name="I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874242"/>
            <a:ext cx="439848" cy="858386"/>
          </a:xfrm>
          <a:prstGeom prst="rect">
            <a:avLst/>
          </a:prstGeom>
        </p:spPr>
      </p:pic>
      <p:pic>
        <p:nvPicPr>
          <p:cNvPr id="13" name="I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5777302"/>
            <a:ext cx="864096" cy="858386"/>
          </a:xfrm>
          <a:prstGeom prst="rect">
            <a:avLst/>
          </a:prstGeom>
        </p:spPr>
      </p:pic>
    </p:spTree>
    <p:extLst>
      <p:ext uri="{BB962C8B-B14F-4D97-AF65-F5344CB8AC3E}">
        <p14:creationId xmlns:p14="http://schemas.microsoft.com/office/powerpoint/2010/main" val="2946457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365</TotalTime>
  <Words>388</Words>
  <Application>Microsoft Office PowerPoint</Application>
  <PresentationFormat>Экран (4:3)</PresentationFormat>
  <Paragraphs>41</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Georgia</vt:lpstr>
      <vt:lpstr>Times New Roman</vt:lpstr>
      <vt:lpstr>Trebuchet MS</vt:lpstr>
      <vt:lpstr>Wingdings 2</vt:lpstr>
      <vt:lpstr>Urban</vt:lpstr>
      <vt:lpstr>Implicare, Interacţiune, Cooperare întru identificarea de soluții locale pentru probleme globale</vt:lpstr>
      <vt:lpstr>Asociația Jurnaliștilor de Mediu și Turism Ecologic din Republica Moldova</vt:lpstr>
      <vt:lpstr>Obiectivele proiectului</vt:lpstr>
      <vt:lpstr>Consolida capacitățile potențialilor  și actualilor beneficiari GEF </vt:lpstr>
      <vt:lpstr>Презентация PowerPoint</vt:lpstr>
      <vt:lpstr>Consolida parteneriatele dintre părțile interesate (ONG, APL, finanțatori ș.a.) </vt:lpstr>
      <vt:lpstr>Презентация PowerPoint</vt:lpstr>
      <vt:lpstr>Creștere gradul de vizibilitate a SGP și a proiectelor finanțate de program</vt:lpstr>
      <vt:lpstr>În cadrul proiectului vom lucra cu:</vt:lpstr>
      <vt:lpstr>Prin acest proiect dorim sa aducem în prim plan importanţa unei bune colaborări și informări în urma căreia se vor realiza proiecte și inițiative în domeniul de mediu, de la care va beneficia întreaga societate.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Implicare, Interacţiune, Cooperare întru identificarea de soluții locale pentru probleme globale</dc:title>
  <dc:creator>User</dc:creator>
  <cp:lastModifiedBy>ACER</cp:lastModifiedBy>
  <cp:revision>10</cp:revision>
  <dcterms:created xsi:type="dcterms:W3CDTF">2016-09-21T07:46:25Z</dcterms:created>
  <dcterms:modified xsi:type="dcterms:W3CDTF">2017-01-29T16:01:45Z</dcterms:modified>
</cp:coreProperties>
</file>